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hape 1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1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ext Placehold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3" name="Picture Placehold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20000">
              <a:srgbClr val="31859C"/>
            </a:gs>
            <a:gs pos="41000">
              <a:srgbClr val="558ED5"/>
            </a:gs>
            <a:gs pos="64000">
              <a:srgbClr val="808080"/>
            </a:gs>
            <a:gs pos="89000">
              <a:srgbClr val="000000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5452533"/>
            <a:ext cx="9144000" cy="1405468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1220" y="5639027"/>
            <a:ext cx="1174254" cy="9543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dmin@acda.vic.edu.au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7pD8BmX4XeU" TargetMode="External"/><Relationship Id="rId3" Type="http://schemas.openxmlformats.org/officeDocument/2006/relationships/hyperlink" Target="https://www.youtube.com/watch?v=5IZgZ88eOaA" TargetMode="External"/><Relationship Id="rId4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8384" y="204977"/>
            <a:ext cx="4761298" cy="3869647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4"/>
          <p:cNvSpPr txBox="1"/>
          <p:nvPr/>
        </p:nvSpPr>
        <p:spPr>
          <a:xfrm>
            <a:off x="1314116" y="5288339"/>
            <a:ext cx="2575878" cy="1308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9600"/>
            </a:lvl1pPr>
          </a:lstStyle>
          <a:p>
            <a:pPr/>
            <a:r>
              <a:t>2020</a:t>
            </a:r>
          </a:p>
        </p:txBody>
      </p:sp>
      <p:sp>
        <p:nvSpPr>
          <p:cNvPr id="106" name="Title 1"/>
          <p:cNvSpPr txBox="1"/>
          <p:nvPr/>
        </p:nvSpPr>
        <p:spPr>
          <a:xfrm>
            <a:off x="429347" y="4309062"/>
            <a:ext cx="813816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 defTabSz="329184">
              <a:lnSpc>
                <a:spcPct val="90000"/>
              </a:lnSpc>
              <a:defRPr sz="2592">
                <a:solidFill>
                  <a:srgbClr val="FFFFFF"/>
                </a:solidFill>
              </a:defRPr>
            </a:pPr>
            <a:r>
              <a:t>22576VIC Certificate III in Acting (Screen)</a:t>
            </a:r>
          </a:p>
          <a:p>
            <a:pPr algn="ctr" defTabSz="329184">
              <a:lnSpc>
                <a:spcPct val="90000"/>
              </a:lnSpc>
              <a:defRPr sz="2592">
                <a:solidFill>
                  <a:srgbClr val="FFFFFF"/>
                </a:solidFill>
              </a:defRPr>
            </a:pPr>
            <a:r>
              <a:t>Nationally accredited training</a:t>
            </a:r>
          </a:p>
        </p:txBody>
      </p:sp>
      <p:pic>
        <p:nvPicPr>
          <p:cNvPr id="10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8467" y="5498215"/>
            <a:ext cx="1301130" cy="1213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/>
          <p:nvPr>
            <p:ph type="title"/>
          </p:nvPr>
        </p:nvSpPr>
        <p:spPr>
          <a:xfrm>
            <a:off x="457200" y="23268"/>
            <a:ext cx="8229600" cy="954350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Attendance – Duty of care</a:t>
            </a:r>
          </a:p>
        </p:txBody>
      </p:sp>
      <p:sp>
        <p:nvSpPr>
          <p:cNvPr id="143" name="Content Placeholder 2"/>
          <p:cNvSpPr txBox="1"/>
          <p:nvPr>
            <p:ph type="body" idx="1"/>
          </p:nvPr>
        </p:nvSpPr>
        <p:spPr>
          <a:xfrm>
            <a:off x="457200" y="1105011"/>
            <a:ext cx="8229600" cy="5317301"/>
          </a:xfrm>
          <a:prstGeom prst="rect">
            <a:avLst/>
          </a:prstGeom>
        </p:spPr>
        <p:txBody>
          <a:bodyPr/>
          <a:lstStyle/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Good (exemplary) attendance is essential to ensure you reach competency in all UOC’s.</a:t>
            </a:r>
          </a:p>
          <a:p>
            <a:pPr marL="0" indent="0" defTabSz="201168">
              <a:lnSpc>
                <a:spcPct val="8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201168">
              <a:lnSpc>
                <a:spcPct val="8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Attendance is taken every lesson. Do not be late, continual lateness will put you AT RISK of not completing enough hours. See your cluster handbook.</a:t>
            </a:r>
          </a:p>
          <a:p>
            <a:pPr marL="0" indent="0" defTabSz="201168">
              <a:lnSpc>
                <a:spcPct val="80000"/>
              </a:lnSpc>
              <a:spcBef>
                <a:spcPts val="300"/>
              </a:spcBef>
              <a:buSzTx/>
              <a:buNone/>
              <a:defRPr sz="21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201168">
              <a:lnSpc>
                <a:spcPct val="8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A student may not leave the class for any reason unless it has been approved beforehand by parent/VET coordinators and ACDA.</a:t>
            </a:r>
          </a:p>
          <a:p>
            <a:pPr marL="150876" indent="-150876" defTabSz="201168">
              <a:lnSpc>
                <a:spcPct val="80000"/>
              </a:lnSpc>
              <a:spcBef>
                <a:spcPts val="300"/>
              </a:spcBef>
              <a:defRPr sz="2112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Absences are allowed for ESSENTIAL school related reasons or illness. Parents must phone or email ACDA. School absences to be emailed by home school VET coordinator. </a:t>
            </a:r>
          </a:p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Let us know ahead of time please, preferably NOT on the day</a:t>
            </a:r>
          </a:p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Classmates are not permitted to advise us that you are absent.</a:t>
            </a:r>
          </a:p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1584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201168">
              <a:lnSpc>
                <a:spcPct val="90000"/>
              </a:lnSpc>
              <a:spcBef>
                <a:spcPts val="200"/>
              </a:spcBef>
              <a:buSzTx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Email absences to: </a:t>
            </a:r>
            <a:r>
              <a:rPr u="sng">
                <a:solidFill>
                  <a:srgbClr val="FF9300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admin@acda.vic.edu.au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"/>
          <p:cNvSpPr txBox="1"/>
          <p:nvPr>
            <p:ph type="title"/>
          </p:nvPr>
        </p:nvSpPr>
        <p:spPr>
          <a:xfrm>
            <a:off x="457200" y="53777"/>
            <a:ext cx="8229600" cy="1033377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/>
            <a:r>
              <a:t>Class materials</a:t>
            </a:r>
          </a:p>
        </p:txBody>
      </p:sp>
      <p:sp>
        <p:nvSpPr>
          <p:cNvPr id="146" name="Content Placeholder 2"/>
          <p:cNvSpPr txBox="1"/>
          <p:nvPr>
            <p:ph type="body" idx="1"/>
          </p:nvPr>
        </p:nvSpPr>
        <p:spPr>
          <a:xfrm>
            <a:off x="457200" y="1053607"/>
            <a:ext cx="8229600" cy="5334837"/>
          </a:xfrm>
          <a:prstGeom prst="rect">
            <a:avLst/>
          </a:prstGeom>
        </p:spPr>
        <p:txBody>
          <a:bodyPr/>
          <a:lstStyle/>
          <a:p>
            <a:pPr marL="0" indent="0" defTabSz="448055">
              <a:spcBef>
                <a:spcPts val="500"/>
              </a:spcBef>
              <a:buSzTx/>
              <a:buNone/>
              <a:defRPr sz="235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Supplied: 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Hard copy - Learners Manual (LM)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Online resources - on Google Classroom (GC)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The Learners Manual contains your lesson plans, they are divided into ACTS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SD card</a:t>
            </a:r>
            <a:r>
              <a:t> for filming </a:t>
            </a:r>
          </a:p>
          <a:p>
            <a:pPr marL="0" indent="0" defTabSz="448055">
              <a:spcBef>
                <a:spcPts val="500"/>
              </a:spcBef>
              <a:buSzTx/>
              <a:buNone/>
              <a:defRPr sz="235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Need to bring to every class: 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Laptop and Sd card reader/hub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LM and SD card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Notebook and pen</a:t>
            </a:r>
          </a:p>
          <a:p>
            <a:pPr marL="336042" indent="-336042" defTabSz="448055">
              <a:spcBef>
                <a:spcPts val="5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No phones are to be used in class</a:t>
            </a:r>
          </a:p>
          <a:p>
            <a:pPr marL="0" indent="0" defTabSz="448055">
              <a:spcBef>
                <a:spcPts val="500"/>
              </a:spcBef>
              <a:buSzTx/>
              <a:buNone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Note: If you are not digitally confident then let us know on the chat bar please - select Danaë for PM.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1220" y="5639027"/>
            <a:ext cx="1174254" cy="95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300" y="774700"/>
            <a:ext cx="8394700" cy="445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/>
          <p:nvPr/>
        </p:nvSpPr>
        <p:spPr>
          <a:xfrm>
            <a:off x="402495" y="207309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What to wear to class:</a:t>
            </a:r>
          </a:p>
        </p:txBody>
      </p:sp>
      <p:sp>
        <p:nvSpPr>
          <p:cNvPr id="152" name="Content Placeholder 2"/>
          <p:cNvSpPr txBox="1"/>
          <p:nvPr/>
        </p:nvSpPr>
        <p:spPr>
          <a:xfrm>
            <a:off x="502920" y="1799042"/>
            <a:ext cx="8138160" cy="3192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spcBef>
                <a:spcPts val="600"/>
              </a:spcBef>
              <a:defRPr sz="2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Home School requirements: wear your uniform when travelling directly from your school.</a:t>
            </a:r>
            <a:endParaRPr sz="1600"/>
          </a:p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600"/>
              </a:spcBef>
              <a:defRPr sz="2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</a:t>
            </a:r>
            <a:r>
              <a:rPr>
                <a:solidFill>
                  <a:srgbClr val="FF9300"/>
                </a:solidFill>
              </a:rPr>
              <a:t>FILMING</a:t>
            </a:r>
            <a:r>
              <a:t> requirements please bring a change of </a:t>
            </a:r>
            <a:r>
              <a:rPr>
                <a:solidFill>
                  <a:srgbClr val="FF9300"/>
                </a:solidFill>
              </a:rPr>
              <a:t>CLOTHES (costume)</a:t>
            </a:r>
            <a:r>
              <a:t> as necessary.</a:t>
            </a:r>
            <a:endParaRPr sz="3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ntent Placeholder 2"/>
          <p:cNvSpPr txBox="1"/>
          <p:nvPr/>
        </p:nvSpPr>
        <p:spPr>
          <a:xfrm>
            <a:off x="409495" y="975573"/>
            <a:ext cx="8138161" cy="4460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5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spcBef>
                <a:spcPts val="50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Compulsory Excursion </a:t>
            </a:r>
            <a:endParaRPr>
              <a:solidFill>
                <a:srgbClr val="FF2600"/>
              </a:solidFill>
            </a:endParaRPr>
          </a:p>
          <a:p>
            <a:pPr algn="ctr">
              <a:spcBef>
                <a:spcPts val="500"/>
              </a:spcBef>
              <a:defRPr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</a:t>
            </a:r>
          </a:p>
          <a:p>
            <a:pPr algn="ctr">
              <a:spcBef>
                <a:spcPts val="500"/>
              </a:spcBef>
              <a:defRPr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Action Acting incursion</a:t>
            </a:r>
          </a:p>
          <a:p>
            <a:pPr algn="ctr">
              <a:spcBef>
                <a:spcPts val="5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spcBef>
                <a:spcPts val="5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where you work with current Industry professionals</a:t>
            </a:r>
          </a:p>
          <a:p>
            <a:pPr algn="ctr">
              <a:spcBef>
                <a:spcPts val="5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spcBef>
                <a:spcPts val="5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  <a:p>
            <a:pPr>
              <a:spcBef>
                <a:spcPts val="400"/>
              </a:spcBef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5" name="TextBox 1"/>
          <p:cNvSpPr txBox="1"/>
          <p:nvPr/>
        </p:nvSpPr>
        <p:spPr>
          <a:xfrm>
            <a:off x="-3049" y="258801"/>
            <a:ext cx="9052560" cy="73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VET INDUSTRY DAYS</a:t>
            </a:r>
          </a:p>
        </p:txBody>
      </p:sp>
      <p:sp>
        <p:nvSpPr>
          <p:cNvPr id="156" name="TextBox 2"/>
          <p:cNvSpPr txBox="1"/>
          <p:nvPr/>
        </p:nvSpPr>
        <p:spPr>
          <a:xfrm>
            <a:off x="223520" y="5882426"/>
            <a:ext cx="7338061" cy="33308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title"/>
          </p:nvPr>
        </p:nvSpPr>
        <p:spPr>
          <a:xfrm>
            <a:off x="457200" y="-6790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Agent/Manager</a:t>
            </a:r>
          </a:p>
        </p:txBody>
      </p:sp>
      <p:pic>
        <p:nvPicPr>
          <p:cNvPr id="15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914" y="1135116"/>
            <a:ext cx="7126171" cy="39584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/>
          <p:nvPr>
            <p:ph type="title"/>
          </p:nvPr>
        </p:nvSpPr>
        <p:spPr>
          <a:xfrm>
            <a:off x="383568" y="24437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Make up </a:t>
            </a:r>
          </a:p>
        </p:txBody>
      </p:sp>
      <p:pic>
        <p:nvPicPr>
          <p:cNvPr id="1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178" y="1441553"/>
            <a:ext cx="5159214" cy="34431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3235" y="1441553"/>
            <a:ext cx="2582341" cy="34431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1220" y="5639027"/>
            <a:ext cx="1174254" cy="954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title"/>
          </p:nvPr>
        </p:nvSpPr>
        <p:spPr>
          <a:xfrm>
            <a:off x="457200" y="-431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Class Locations</a:t>
            </a:r>
          </a:p>
        </p:txBody>
      </p:sp>
      <p:sp>
        <p:nvSpPr>
          <p:cNvPr id="167" name="Content Placeholder 2"/>
          <p:cNvSpPr txBox="1"/>
          <p:nvPr>
            <p:ph type="body" idx="1"/>
          </p:nvPr>
        </p:nvSpPr>
        <p:spPr>
          <a:xfrm>
            <a:off x="457198" y="997793"/>
            <a:ext cx="8229601" cy="5086072"/>
          </a:xfrm>
          <a:prstGeom prst="rect">
            <a:avLst/>
          </a:prstGeom>
        </p:spPr>
        <p:txBody>
          <a:bodyPr/>
          <a:lstStyle/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Brimbank Classes – Taylors Lakes Secondary College, Taylors Lakes</a:t>
            </a:r>
            <a:endParaRPr sz="2871"/>
          </a:p>
          <a:p>
            <a:pPr marL="0" indent="0" defTabSz="452627">
              <a:lnSpc>
                <a:spcPct val="90000"/>
              </a:lnSpc>
              <a:spcBef>
                <a:spcPts val="600"/>
              </a:spcBef>
              <a:buSzTx/>
              <a:buNone/>
              <a:defRPr sz="1979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IMVC Year 1 Class – St Mary’s College, Windsor</a:t>
            </a:r>
            <a:endParaRPr sz="2871"/>
          </a:p>
          <a:p>
            <a:pPr marL="0" indent="0" defTabSz="452627">
              <a:lnSpc>
                <a:spcPct val="90000"/>
              </a:lnSpc>
              <a:spcBef>
                <a:spcPts val="600"/>
              </a:spcBef>
              <a:buSzTx/>
              <a:buNone/>
              <a:defRPr sz="1979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IMVC Year 2 Class –  St Mary’s College, Windsor</a:t>
            </a:r>
            <a:endParaRPr sz="2871"/>
          </a:p>
          <a:p>
            <a:pPr marL="0" indent="0" defTabSz="452627">
              <a:lnSpc>
                <a:spcPct val="90000"/>
              </a:lnSpc>
              <a:spcBef>
                <a:spcPts val="600"/>
              </a:spcBef>
              <a:buSzTx/>
              <a:buNone/>
              <a:defRPr sz="1979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Lower Hume Classes – Assumption College, Kilmore</a:t>
            </a:r>
            <a:endParaRPr sz="2871"/>
          </a:p>
          <a:p>
            <a:pPr marL="0" indent="0" defTabSz="452627">
              <a:lnSpc>
                <a:spcPct val="90000"/>
              </a:lnSpc>
              <a:spcBef>
                <a:spcPts val="600"/>
              </a:spcBef>
              <a:buSzTx/>
              <a:buNone/>
              <a:defRPr sz="1979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Mullum Classes - MBCTA Theatre, Boronia</a:t>
            </a:r>
            <a:endParaRPr sz="2871"/>
          </a:p>
          <a:p>
            <a:pPr marL="0" indent="0" defTabSz="452627">
              <a:lnSpc>
                <a:spcPct val="90000"/>
              </a:lnSpc>
              <a:spcBef>
                <a:spcPts val="600"/>
              </a:spcBef>
              <a:buSzTx/>
              <a:buNone/>
              <a:defRPr sz="1979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Peninsula Classes – Elizabeth Murdoch College, Langwarrin</a:t>
            </a:r>
            <a:endParaRPr sz="2871"/>
          </a:p>
          <a:p>
            <a:pPr marL="0" indent="0" defTabSz="452627">
              <a:lnSpc>
                <a:spcPct val="90000"/>
              </a:lnSpc>
              <a:spcBef>
                <a:spcPts val="600"/>
              </a:spcBef>
              <a:buSzTx/>
              <a:buNone/>
              <a:defRPr sz="1979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2627">
              <a:lnSpc>
                <a:spcPct val="90000"/>
              </a:lnSpc>
              <a:spcBef>
                <a:spcPts val="400"/>
              </a:spcBef>
              <a:buSzTx/>
              <a:buNone/>
              <a:defRPr sz="1782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Yarra Valley Classes – Lilydale High School, Lilydale</a:t>
            </a:r>
            <a:endParaRPr sz="2871"/>
          </a:p>
          <a:p>
            <a:pPr marL="0" indent="0" algn="ctr" defTabSz="452627">
              <a:lnSpc>
                <a:spcPct val="90000"/>
              </a:lnSpc>
              <a:spcBef>
                <a:spcPts val="600"/>
              </a:spcBef>
              <a:buSzTx/>
              <a:buNone/>
              <a:defRPr b="1" sz="2772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algn="ctr" defTabSz="452627">
              <a:lnSpc>
                <a:spcPct val="90000"/>
              </a:lnSpc>
              <a:spcBef>
                <a:spcPts val="500"/>
              </a:spcBef>
              <a:buSzTx/>
              <a:buNone/>
              <a:defRPr b="1" sz="2475">
                <a:latin typeface="Arial"/>
                <a:ea typeface="Arial"/>
                <a:cs typeface="Arial"/>
                <a:sym typeface="Arial"/>
              </a:defRPr>
            </a:pPr>
            <a:r>
              <a:t>Starting Date: Week of February 12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ebsite: acda.vic.edu.a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Website: acda.vic.edu.au</a:t>
            </a:r>
          </a:p>
        </p:txBody>
      </p:sp>
      <p:sp>
        <p:nvSpPr>
          <p:cNvPr id="170" name="Student Induction Information (SII) and Year 1 Orientation PowerPoint will be on our website soon.…"/>
          <p:cNvSpPr txBox="1"/>
          <p:nvPr>
            <p:ph type="body" idx="1"/>
          </p:nvPr>
        </p:nvSpPr>
        <p:spPr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indent="0" defTabSz="329184">
              <a:spcBef>
                <a:spcPts val="0"/>
              </a:spcBef>
              <a:buSzTx/>
              <a:buFontTx/>
              <a:buNone/>
              <a:defRPr sz="1296"/>
            </a:pP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2592"/>
            </a:pPr>
            <a:r>
              <a:t>Student Induction Information (SII) and Year 1 Orientation PowerPoint will be on our website soon.</a:t>
            </a: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2592"/>
            </a:pP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2592"/>
            </a:pPr>
            <a:r>
              <a:t>They give essential information for you and your parents.</a:t>
            </a: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2592"/>
            </a:pP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2592"/>
            </a:pPr>
            <a:r>
              <a:t>You will soon receive an email from us for electronic enrolment, please enrol as soon as possible, if you have problems then email admin@acda.vic.edu.au</a:t>
            </a: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1296"/>
            </a:pP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1296"/>
            </a:pP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1296"/>
            </a:pPr>
          </a:p>
          <a:p>
            <a:pPr marL="0" indent="0" defTabSz="329184">
              <a:spcBef>
                <a:spcPts val="0"/>
              </a:spcBef>
              <a:buSzTx/>
              <a:buFontTx/>
              <a:buNone/>
              <a:defRPr sz="1296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ontent Placeholder 2"/>
          <p:cNvSpPr txBox="1"/>
          <p:nvPr>
            <p:ph type="body" idx="1"/>
          </p:nvPr>
        </p:nvSpPr>
        <p:spPr>
          <a:xfrm>
            <a:off x="228600" y="536661"/>
            <a:ext cx="8686800" cy="4525963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800"/>
              </a:spcBef>
              <a:buSz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Enjoy your VET studies</a:t>
            </a:r>
          </a:p>
          <a:p>
            <a:pPr algn="ctr">
              <a:buSzTx/>
              <a:buNone/>
              <a:defRPr sz="120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Your VET qualification is recognised Australia wide and will sometimes contribute as RPL/credit transfer when undertaking more advanced qualifications.</a:t>
            </a:r>
          </a:p>
          <a:p>
            <a:pPr algn="ctr">
              <a:buSzTx/>
              <a:buNone/>
              <a:defRPr sz="11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Ensure you give VET your full attention to achieve the best possible outcome for yourself… it will be worth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Welcome to VET Ac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to VET Acting </a:t>
            </a:r>
          </a:p>
        </p:txBody>
      </p:sp>
      <p:sp>
        <p:nvSpPr>
          <p:cNvPr id="110" name="Vocation, Education and Train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5" marL="0" indent="1143000">
              <a:buSzTx/>
              <a:buFontTx/>
              <a:buNone/>
              <a:defRPr>
                <a:solidFill>
                  <a:srgbClr val="FF9300"/>
                </a:solidFill>
              </a:defRPr>
            </a:pPr>
            <a:r>
              <a:t>Vocation, Education and Training</a:t>
            </a:r>
          </a:p>
          <a:p>
            <a:pPr lvl="1" marL="800100" indent="-342900">
              <a:buChar char="•"/>
            </a:pPr>
            <a:r>
              <a:t>Acting for screen</a:t>
            </a:r>
          </a:p>
          <a:p>
            <a:pPr lvl="1" marL="800100" indent="-342900">
              <a:buChar char="•"/>
            </a:pPr>
            <a:r>
              <a:t>Acting in front of camera</a:t>
            </a:r>
          </a:p>
          <a:p>
            <a:pPr lvl="1" marL="800100" indent="-342900">
              <a:buChar char="•"/>
            </a:pPr>
            <a:r>
              <a:t>Building knowledge about our industry</a:t>
            </a:r>
          </a:p>
          <a:p>
            <a:pPr lvl="1" marL="800100" indent="-342900">
              <a:buChar char="•"/>
            </a:pPr>
            <a:r>
              <a:t>Transferring knowledge into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/>
          <p:nvPr>
            <p:ph type="title"/>
          </p:nvPr>
        </p:nvSpPr>
        <p:spPr>
          <a:xfrm>
            <a:off x="213915" y="237155"/>
            <a:ext cx="8686801" cy="1143001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The Australian College of Dramatic Arts</a:t>
            </a:r>
          </a:p>
        </p:txBody>
      </p:sp>
      <p:sp>
        <p:nvSpPr>
          <p:cNvPr id="175" name="TextBox 7"/>
          <p:cNvSpPr txBox="1"/>
          <p:nvPr/>
        </p:nvSpPr>
        <p:spPr>
          <a:xfrm>
            <a:off x="259635" y="1623995"/>
            <a:ext cx="8457646" cy="3551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CEO/Principal Teacher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Merilyn Brend</a:t>
            </a:r>
            <a:endParaRPr>
              <a:solidFill>
                <a:srgbClr val="FFFFFF"/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CEO/Technical Advisor &amp; Assessor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Bill Robinson</a:t>
            </a:r>
            <a:endParaRPr>
              <a:solidFill>
                <a:srgbClr val="FFFFFF"/>
              </a:solidFill>
            </a:endParaRP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Administrative staff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Nikki Wellington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Karen Haymes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Danaë Grieef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Film Director and Editor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Alex Lowes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/>
          <p:nvPr>
            <p:ph type="title"/>
          </p:nvPr>
        </p:nvSpPr>
        <p:spPr>
          <a:xfrm>
            <a:off x="337412" y="93415"/>
            <a:ext cx="8229601" cy="1143001"/>
          </a:xfrm>
          <a:prstGeom prst="rect">
            <a:avLst/>
          </a:prstGeom>
        </p:spPr>
        <p:txBody>
          <a:bodyPr/>
          <a:lstStyle/>
          <a:p>
            <a:pPr defTabSz="192023">
              <a:defRPr b="1" sz="1512"/>
            </a:pPr>
            <a:br/>
            <a:r>
              <a:rPr sz="2016"/>
              <a:t>Know your course code and name - 22576VIC Certificate III in Acting (Screen) </a:t>
            </a:r>
            <a:br/>
          </a:p>
        </p:txBody>
      </p:sp>
      <p:sp>
        <p:nvSpPr>
          <p:cNvPr id="113" name="Content Placeholder 2"/>
          <p:cNvSpPr txBox="1"/>
          <p:nvPr>
            <p:ph type="body" idx="1"/>
          </p:nvPr>
        </p:nvSpPr>
        <p:spPr>
          <a:xfrm>
            <a:off x="430744" y="1235532"/>
            <a:ext cx="8229601" cy="452596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400"/>
              </a:spcBef>
              <a:buSzTx/>
              <a:buNone/>
              <a:defRPr sz="20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VET means vocation, education and training</a:t>
            </a:r>
          </a:p>
          <a:p>
            <a:pPr algn="ctr">
              <a:spcBef>
                <a:spcPts val="400"/>
              </a:spcBef>
              <a:buSzTx/>
              <a:buNone/>
              <a:defRPr sz="20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certificate course is nationally accredited</a:t>
            </a:r>
          </a:p>
          <a:p>
            <a:pPr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	16 Units of Competencies to be completed over two years, continual assessment marked as Satisfactory or Not yet satisfactory leading </a:t>
            </a:r>
          </a:p>
          <a:p>
            <a:pPr algn="ctr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	to COMPETENCE.</a:t>
            </a:r>
          </a:p>
          <a:p>
            <a:pPr algn="ctr"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algn="ctr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Year 1’s receive a statement of attainment in UOC’s that are passed </a:t>
            </a:r>
          </a:p>
          <a:p>
            <a:pPr marL="0" indent="0" algn="ctr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(8 UOC’s in total)</a:t>
            </a:r>
          </a:p>
          <a:p>
            <a:pPr marL="0" indent="0" algn="ctr">
              <a:buSzTx/>
              <a:buNone/>
              <a:defRPr sz="1200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algn="ctr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Year 2 are awarded the certificate </a:t>
            </a:r>
          </a:p>
          <a:p>
            <a:pPr marL="0" indent="0" algn="ctr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(7 core UOC’s and 1 elective)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Expect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8" indent="1828800">
              <a:defRPr b="1" sz="36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Expectations</a:t>
            </a:r>
          </a:p>
        </p:txBody>
      </p:sp>
      <p:sp>
        <p:nvSpPr>
          <p:cNvPr id="116" name="Good attitude to learning…"/>
          <p:cNvSpPr txBox="1"/>
          <p:nvPr>
            <p:ph type="body" idx="1"/>
          </p:nvPr>
        </p:nvSpPr>
        <p:spPr>
          <a:xfrm>
            <a:off x="605641" y="1191418"/>
            <a:ext cx="8229601" cy="452596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rgbClr val="FFFFFF"/>
                </a:solidFill>
              </a:rPr>
              <a:t>Good attitude to learning</a:t>
            </a:r>
            <a:endParaRPr sz="240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Being t</a:t>
            </a:r>
            <a:r>
              <a:t>rained for employability skills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Working to deadlines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Many of you act for theatre but this is a film and television course and there are different techniques involved. Be prepared to transfer those skills to screen.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355600">
              <a:spcBef>
                <a:spcPts val="0"/>
              </a:spcBef>
              <a:buSzTx/>
              <a:buFontTx/>
              <a:buNone/>
              <a:defRPr sz="1300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355600">
              <a:spcBef>
                <a:spcPts val="0"/>
              </a:spcBef>
              <a:buSzTx/>
              <a:buFontTx/>
              <a:buNone/>
              <a:defRPr sz="2400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with any acting, you must know your lines.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ease do"/>
          <p:cNvSpPr txBox="1"/>
          <p:nvPr>
            <p:ph type="title"/>
          </p:nvPr>
        </p:nvSpPr>
        <p:spPr>
          <a:xfrm>
            <a:off x="457200" y="274638"/>
            <a:ext cx="8229600" cy="954350"/>
          </a:xfrm>
          <a:prstGeom prst="rect">
            <a:avLst/>
          </a:prstGeom>
        </p:spPr>
        <p:txBody>
          <a:bodyPr/>
          <a:lstStyle/>
          <a:p>
            <a:pPr/>
            <a:r>
              <a:t>Please do</a:t>
            </a:r>
          </a:p>
        </p:txBody>
      </p:sp>
      <p:sp>
        <p:nvSpPr>
          <p:cNvPr id="119" name="Put your name, cluster, mobile number and a gmail in the chat bar.…"/>
          <p:cNvSpPr txBox="1"/>
          <p:nvPr>
            <p:ph type="body" idx="1"/>
          </p:nvPr>
        </p:nvSpPr>
        <p:spPr>
          <a:xfrm>
            <a:off x="457200" y="1274169"/>
            <a:ext cx="8229600" cy="4851994"/>
          </a:xfrm>
          <a:prstGeom prst="rect">
            <a:avLst/>
          </a:prstGeom>
        </p:spPr>
        <p:txBody>
          <a:bodyPr/>
          <a:lstStyle/>
          <a:p>
            <a:pPr marL="427789" indent="-427789">
              <a:buFontTx/>
              <a:buAutoNum type="arabicPeriod" startAt="1"/>
            </a:pPr>
            <a:r>
              <a:t>Put your </a:t>
            </a:r>
            <a:r>
              <a:rPr>
                <a:solidFill>
                  <a:srgbClr val="FF9300"/>
                </a:solidFill>
              </a:rPr>
              <a:t>name, cluster, mobile number and a gmail</a:t>
            </a:r>
            <a:r>
              <a:t> in the chat bar.</a:t>
            </a:r>
          </a:p>
          <a:p>
            <a:pPr marL="427789" indent="-427789">
              <a:buFontTx/>
              <a:buAutoNum type="arabicPeriod" startAt="1"/>
            </a:pPr>
            <a:r>
              <a:t>Have you got </a:t>
            </a:r>
            <a:r>
              <a:rPr>
                <a:solidFill>
                  <a:srgbClr val="FF9300"/>
                </a:solidFill>
              </a:rPr>
              <a:t>information</a:t>
            </a:r>
            <a:r>
              <a:t> about the course from your cluster handbook or school? If, not let me know on the chat bar.</a:t>
            </a:r>
          </a:p>
          <a:p>
            <a:pPr marL="427789" indent="-427789">
              <a:buFontTx/>
              <a:buAutoNum type="arabicPeriod" startAt="1"/>
            </a:pPr>
            <a:r>
              <a:t>Please </a:t>
            </a:r>
            <a:r>
              <a:rPr>
                <a:solidFill>
                  <a:srgbClr val="FF9300"/>
                </a:solidFill>
              </a:rPr>
              <a:t>join Google Classroom</a:t>
            </a:r>
            <a:r>
              <a:t> (better to use a gmail than school email). See you cluster GC code.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bout us"/>
          <p:cNvSpPr txBox="1"/>
          <p:nvPr>
            <p:ph type="title"/>
          </p:nvPr>
        </p:nvSpPr>
        <p:spPr>
          <a:xfrm>
            <a:off x="457200" y="274638"/>
            <a:ext cx="8229600" cy="625639"/>
          </a:xfrm>
          <a:prstGeom prst="rect">
            <a:avLst/>
          </a:prstGeom>
        </p:spPr>
        <p:txBody>
          <a:bodyPr/>
          <a:lstStyle>
            <a:lvl1pPr defTabSz="434340">
              <a:defRPr sz="4180"/>
            </a:lvl1pPr>
          </a:lstStyle>
          <a:p>
            <a:pPr/>
            <a:r>
              <a:t>About us</a:t>
            </a:r>
          </a:p>
        </p:txBody>
      </p:sp>
      <p:sp>
        <p:nvSpPr>
          <p:cNvPr id="122" name="Course Snapshot Video -   https://www.youtube.com/watch?v=7pD8BmX4XeU…"/>
          <p:cNvSpPr txBox="1"/>
          <p:nvPr>
            <p:ph type="body" idx="1"/>
          </p:nvPr>
        </p:nvSpPr>
        <p:spPr>
          <a:xfrm>
            <a:off x="457200" y="984767"/>
            <a:ext cx="8229600" cy="514139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4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u="none">
                <a:solidFill>
                  <a:srgbClr val="000000"/>
                </a:solidFill>
              </a:rPr>
              <a:t>Course Snapshot Video -  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https://www.youtube.com/watch?v=7pD8BmX4XeU</a:t>
            </a:r>
            <a:r>
              <a:rPr u="none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u="none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Tx/>
              <a:buFontTx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4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u="none">
                <a:solidFill>
                  <a:srgbClr val="000000"/>
                </a:solidFill>
              </a:rPr>
              <a:t>Student Interviews Video - 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https://www.youtube.com/watch?v=5IZgZ88eOaA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14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3" name="ACDA Flyer 2022 _ 2023 v2 (No QR Code).pdf" descr="ACDA Flyer 2022 _ 2023 v2 (No QR Code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6667" y="1738962"/>
            <a:ext cx="2568811" cy="3633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/>
          <p:nvPr>
            <p:ph type="title"/>
          </p:nvPr>
        </p:nvSpPr>
        <p:spPr>
          <a:xfrm>
            <a:off x="103107" y="438808"/>
            <a:ext cx="8229601" cy="1143001"/>
          </a:xfrm>
          <a:prstGeom prst="rect">
            <a:avLst/>
          </a:prstGeom>
        </p:spPr>
        <p:txBody>
          <a:bodyPr/>
          <a:lstStyle/>
          <a:p>
            <a:pPr defTabSz="914400">
              <a:defRPr b="1" sz="3200"/>
            </a:pPr>
            <a:r>
              <a:t>Year 1 - 8 Core Units of Competency</a:t>
            </a:r>
            <a:br/>
            <a:r>
              <a:t>Study hours around 250</a:t>
            </a:r>
          </a:p>
        </p:txBody>
      </p:sp>
      <p:graphicFrame>
        <p:nvGraphicFramePr>
          <p:cNvPr id="126" name="Table 2"/>
          <p:cNvGraphicFramePr/>
          <p:nvPr/>
        </p:nvGraphicFramePr>
        <p:xfrm>
          <a:off x="647701" y="1816100"/>
          <a:ext cx="7797801" cy="300466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448286"/>
                <a:gridCol w="1893852"/>
                <a:gridCol w="4455662"/>
              </a:tblGrid>
              <a:tr h="406036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FFFF"/>
                          </a:solidFill>
                        </a:rPr>
                        <a:t>CODE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FFFF"/>
                          </a:solidFill>
                        </a:rPr>
                        <a:t>Nominal Hours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FFFF"/>
                          </a:solidFill>
                        </a:rPr>
                        <a:t>TITLE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BSBXTW301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Work in a team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BSBPEF301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Organise personal work priorities 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CUAWHS302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Apply work health and safety practices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CUAIND201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Develop and apply creative arts industry knowledge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CUAMPF302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Prepare for performances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VU23078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Prepare and present self for auditions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VU23079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Develop script knowledge and performance skills</a:t>
                      </a:r>
                    </a:p>
                  </a:txBody>
                  <a:tcPr marL="0" marR="0" marT="0" marB="0" anchor="t" anchorCtr="0" horzOverflow="overflow"/>
                </a:tc>
              </a:tr>
              <a:tr h="324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VU23080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Develop acting techniques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ow the UOC’s interconnect"/>
          <p:cNvSpPr txBox="1"/>
          <p:nvPr>
            <p:ph type="title"/>
          </p:nvPr>
        </p:nvSpPr>
        <p:spPr>
          <a:xfrm>
            <a:off x="457200" y="274638"/>
            <a:ext cx="8229600" cy="839662"/>
          </a:xfrm>
          <a:prstGeom prst="rect">
            <a:avLst/>
          </a:prstGeom>
        </p:spPr>
        <p:txBody>
          <a:bodyPr/>
          <a:lstStyle/>
          <a:p>
            <a:pPr/>
            <a:r>
              <a:t>How the UOC’s interconnect</a:t>
            </a:r>
          </a:p>
        </p:txBody>
      </p:sp>
      <p:sp>
        <p:nvSpPr>
          <p:cNvPr id="129" name="Double-click to edit"/>
          <p:cNvSpPr txBox="1"/>
          <p:nvPr>
            <p:ph type="body" idx="1"/>
          </p:nvPr>
        </p:nvSpPr>
        <p:spPr>
          <a:xfrm>
            <a:off x="528175" y="1095091"/>
            <a:ext cx="8229601" cy="498671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130" name="Work in a team…"/>
          <p:cNvSpPr/>
          <p:nvPr/>
        </p:nvSpPr>
        <p:spPr>
          <a:xfrm>
            <a:off x="3604997" y="1141350"/>
            <a:ext cx="1934006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Work in a team </a:t>
            </a: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WORK &amp; COMMUNICATE IN A GROUP</a:t>
            </a:r>
          </a:p>
        </p:txBody>
      </p:sp>
      <p:sp>
        <p:nvSpPr>
          <p:cNvPr id="131" name="Develop acting techniques…"/>
          <p:cNvSpPr/>
          <p:nvPr/>
        </p:nvSpPr>
        <p:spPr>
          <a:xfrm>
            <a:off x="5526967" y="3498162"/>
            <a:ext cx="2168227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Develop acting techniques</a:t>
            </a: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ACTING</a:t>
            </a:r>
          </a:p>
        </p:txBody>
      </p:sp>
      <p:sp>
        <p:nvSpPr>
          <p:cNvPr id="132" name="Develop script knowledge and performance skills…"/>
          <p:cNvSpPr/>
          <p:nvPr/>
        </p:nvSpPr>
        <p:spPr>
          <a:xfrm>
            <a:off x="2168754" y="3498162"/>
            <a:ext cx="1934006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Develop script knowledge and performance skills </a:t>
            </a: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ACTING</a:t>
            </a:r>
          </a:p>
        </p:txBody>
      </p:sp>
      <p:sp>
        <p:nvSpPr>
          <p:cNvPr id="133" name="Organise personal work…"/>
          <p:cNvSpPr/>
          <p:nvPr/>
        </p:nvSpPr>
        <p:spPr>
          <a:xfrm>
            <a:off x="5406571" y="1415142"/>
            <a:ext cx="1934006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Organise personal work </a:t>
            </a: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RESPONSIBLE FOR YOUR OWN WORK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4" name="Prepare and present self for auditions…"/>
          <p:cNvSpPr/>
          <p:nvPr/>
        </p:nvSpPr>
        <p:spPr>
          <a:xfrm>
            <a:off x="1235879" y="2559792"/>
            <a:ext cx="2054576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Prepare and present self for auditions</a:t>
            </a: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ACTING</a:t>
            </a:r>
          </a:p>
        </p:txBody>
      </p:sp>
      <p:sp>
        <p:nvSpPr>
          <p:cNvPr id="135" name="Apply work health &amp; safety…"/>
          <p:cNvSpPr/>
          <p:nvPr/>
        </p:nvSpPr>
        <p:spPr>
          <a:xfrm>
            <a:off x="6056415" y="2401454"/>
            <a:ext cx="1934007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Apply work health &amp; safety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WORK SAFELY</a:t>
            </a:r>
          </a:p>
        </p:txBody>
      </p:sp>
      <p:sp>
        <p:nvSpPr>
          <p:cNvPr id="136" name="Develop and apply creative arts industry knowledge.…"/>
          <p:cNvSpPr/>
          <p:nvPr/>
        </p:nvSpPr>
        <p:spPr>
          <a:xfrm>
            <a:off x="1769268" y="1543791"/>
            <a:ext cx="2168227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Develop and apply creative arts industry knowledge. </a:t>
            </a: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KNOW OUR INDUSTRY</a:t>
            </a:r>
          </a:p>
        </p:txBody>
      </p:sp>
      <p:sp>
        <p:nvSpPr>
          <p:cNvPr id="137" name="Prepare for performances…"/>
          <p:cNvSpPr/>
          <p:nvPr/>
        </p:nvSpPr>
        <p:spPr>
          <a:xfrm>
            <a:off x="3836389" y="3653311"/>
            <a:ext cx="1934006" cy="12700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Prepare for performances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ACTING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Face to face learning</a:t>
            </a:r>
          </a:p>
        </p:txBody>
      </p:sp>
      <p:sp>
        <p:nvSpPr>
          <p:cNvPr id="140" name="Content Placeholder 2"/>
          <p:cNvSpPr txBox="1"/>
          <p:nvPr>
            <p:ph type="body" idx="1"/>
          </p:nvPr>
        </p:nvSpPr>
        <p:spPr>
          <a:xfrm>
            <a:off x="374794" y="1260844"/>
            <a:ext cx="8229601" cy="39497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</a:pPr>
            <a:r>
              <a:t>We are a </a:t>
            </a:r>
            <a:r>
              <a:rPr>
                <a:solidFill>
                  <a:srgbClr val="FF9300"/>
                </a:solidFill>
              </a:rPr>
              <a:t>face to face</a:t>
            </a:r>
            <a:r>
              <a:t> delivery course but we will </a:t>
            </a:r>
            <a:r>
              <a:rPr>
                <a:solidFill>
                  <a:srgbClr val="FF9300"/>
                </a:solidFill>
              </a:rPr>
              <a:t>blend</a:t>
            </a:r>
            <a:r>
              <a:t> some of our work online for industry currency. </a:t>
            </a:r>
          </a:p>
          <a:p>
            <a:pPr lvl="1" marL="0" indent="783771">
              <a:lnSpc>
                <a:spcPct val="90000"/>
              </a:lnSpc>
              <a:buSzTx/>
              <a:buNone/>
            </a:pPr>
            <a:r>
              <a:t>Our industry is global, we can audition anywhere in the world!</a:t>
            </a:r>
          </a:p>
          <a:p>
            <a:pPr lvl="1" marL="0" indent="783771">
              <a:lnSpc>
                <a:spcPct val="90000"/>
              </a:lnSpc>
              <a:buSzTx/>
              <a:buNone/>
            </a:pPr>
            <a:r>
              <a:t>We use the online platforms of Zoom or Google meet.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